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3"/>
    <p:sldId id="257" r:id="rId4"/>
    <p:sldId id="258" r:id="rId5"/>
    <p:sldId id="349" r:id="rId6"/>
    <p:sldId id="358" r:id="rId7"/>
    <p:sldId id="360" r:id="rId8"/>
    <p:sldId id="359" r:id="rId9"/>
    <p:sldId id="361" r:id="rId10"/>
    <p:sldId id="362" r:id="rId11"/>
    <p:sldId id="259" r:id="rId12"/>
    <p:sldId id="363" r:id="rId13"/>
    <p:sldId id="364" r:id="rId14"/>
    <p:sldId id="365" r:id="rId15"/>
    <p:sldId id="366" r:id="rId16"/>
    <p:sldId id="367" r:id="rId17"/>
    <p:sldId id="368" r:id="rId18"/>
    <p:sldId id="317" r:id="rId19"/>
    <p:sldId id="369" r:id="rId20"/>
    <p:sldId id="371" r:id="rId21"/>
    <p:sldId id="372" r:id="rId22"/>
    <p:sldId id="373" r:id="rId23"/>
    <p:sldId id="374" r:id="rId24"/>
    <p:sldId id="375" r:id="rId25"/>
    <p:sldId id="376" r:id="rId26"/>
    <p:sldId id="377" r:id="rId27"/>
    <p:sldId id="378" r:id="rId28"/>
    <p:sldId id="379" r:id="rId29"/>
    <p:sldId id="380" r:id="rId30"/>
    <p:sldId id="382" r:id="rId31"/>
    <p:sldId id="381"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321" r:id="rId50"/>
    <p:sldId id="400" r:id="rId51"/>
    <p:sldId id="401" r:id="rId52"/>
    <p:sldId id="402" r:id="rId53"/>
    <p:sldId id="403" r:id="rId54"/>
    <p:sldId id="335" r:id="rId55"/>
    <p:sldId id="404" r:id="rId56"/>
    <p:sldId id="405" r:id="rId57"/>
    <p:sldId id="406" r:id="rId58"/>
    <p:sldId id="407" r:id="rId59"/>
    <p:sldId id="410" r:id="rId60"/>
    <p:sldId id="341" r:id="rId61"/>
    <p:sldId id="305" r:id="rId62"/>
    <p:sldId id="409" r:id="rId63"/>
    <p:sldId id="408" r:id="rId64"/>
    <p:sldId id="345" r:id="rId65"/>
    <p:sldId id="287" r:id="rId6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35"/>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hyperlink" Target="&#39033;&#30446;&#35745;&#21010;\WBS\WBS&#22270;JEPG&#25991;&#20214;\WBSv0.0.2.jpg" TargetMode="Externa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39033;&#30446;&#35745;&#21010;\WBS\SRA2021_G05_WBS&#34920;v0.0.1.xlsx"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39033;&#30446;&#35745;&#21010;\&#29976;&#29305;&#22270;\&#29976;&#29305;&#22270;PDF&#25991;&#20214;\SRA2021-G05-&#29976;&#29305;&#22270;v0.1.4.pdf" TargetMode="Externa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hyperlink" Target="&#38656;&#27714;&#20998;&#26512;\&#29992;&#20363;&#22270;&#19982;&#29992;&#20363;&#20998;&#26512;\SRA2021-G05-&#29992;&#20363;&#25551;&#36848;v0.1.0.doc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0.wmf"/><Relationship Id="rId3" Type="http://schemas.openxmlformats.org/officeDocument/2006/relationships/oleObject" Target="../embeddings/oleObject1.bin"/><Relationship Id="rId2" Type="http://schemas.openxmlformats.org/officeDocument/2006/relationships/image" Target="../media/image29.png"/><Relationship Id="rId1" Type="http://schemas.openxmlformats.org/officeDocument/2006/relationships/hyperlink" Target="&#38656;&#27714;&#20998;&#26512;\&#29992;&#25143;&#20248;&#20808;&#32423;&#25171;&#20998;&#34920;\SRA2021-G05-&#38656;&#27714;&#20248;&#20808;&#32423;v0.0.2.xlsx"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hyperlink" Target="&#38656;&#27714;&#20998;&#26512;\&#25968;&#25454;&#23383;&#20856;\&#25968;&#25454;&#24211;&#27169;&#22411;\er&#22270;v0.0.2.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41.jpeg"/><Relationship Id="rId1"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7979;&#35797;&#29992;&#20363;\SRA2021-G05-&#27979;&#35797;&#29992;&#20363;v0.0.3.docx" TargetMode="Externa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147482622" name="图片 4" descr="WBSv0.0.2">
            <a:hlinkClick r:id="rId1" tooltip="" action="ppaction://hlinkfile"/>
          </p:cNvPr>
          <p:cNvPicPr>
            <a:picLocks noChangeAspect="1"/>
          </p:cNvPicPr>
          <p:nvPr/>
        </p:nvPicPr>
        <p:blipFill>
          <a:blip r:embed="rId2"/>
          <a:stretch>
            <a:fillRect/>
          </a:stretch>
        </p:blipFill>
        <p:spPr>
          <a:xfrm>
            <a:off x="2123758" y="628015"/>
            <a:ext cx="5273675" cy="4398010"/>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147482621" name="图片 1">
            <a:hlinkClick r:id="rId1" tooltip="" action="ppaction://hlinkfile"/>
          </p:cNvPr>
          <p:cNvPicPr>
            <a:picLocks noChangeAspect="1"/>
          </p:cNvPicPr>
          <p:nvPr/>
        </p:nvPicPr>
        <p:blipFill>
          <a:blip r:embed="rId2"/>
          <a:stretch>
            <a:fillRect/>
          </a:stretch>
        </p:blipFill>
        <p:spPr>
          <a:xfrm>
            <a:off x="1764030" y="601345"/>
            <a:ext cx="5270500" cy="2288540"/>
          </a:xfrm>
          <a:prstGeom prst="rect">
            <a:avLst/>
          </a:prstGeom>
          <a:noFill/>
          <a:ln w="9525">
            <a:noFill/>
          </a:ln>
        </p:spPr>
      </p:pic>
      <p:pic>
        <p:nvPicPr>
          <p:cNvPr id="-2147482620" name="图片 1"/>
          <p:cNvPicPr>
            <a:picLocks noChangeAspect="1"/>
          </p:cNvPicPr>
          <p:nvPr/>
        </p:nvPicPr>
        <p:blipFill>
          <a:blip r:embed="rId3"/>
          <a:srcRect t="1398"/>
          <a:stretch>
            <a:fillRect/>
          </a:stretch>
        </p:blipFill>
        <p:spPr>
          <a:xfrm>
            <a:off x="1764030" y="2893695"/>
            <a:ext cx="5276850" cy="2262505"/>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任务分配情况</a:t>
            </a:r>
            <a:endParaRPr 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a:hlinkClick r:id="rId1" tooltip="" action="ppaction://hlinkfile"/>
          </p:cNvPr>
          <p:cNvPicPr>
            <a:picLocks noChangeAspect="1"/>
          </p:cNvPicPr>
          <p:nvPr/>
        </p:nvPicPr>
        <p:blipFill>
          <a:blip r:embed="rId2"/>
          <a:stretch>
            <a:fillRect/>
          </a:stretch>
        </p:blipFill>
        <p:spPr>
          <a:xfrm>
            <a:off x="2987675" y="325120"/>
            <a:ext cx="3188335" cy="46367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必要子计划</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tooltip=""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与实际情况的偏差</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endParaRPr lang="zh-CN" sz="12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tooltip=""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6586220" y="339090"/>
            <a:ext cx="2359660" cy="2122805"/>
          </a:xfrm>
          <a:prstGeom prst="rect">
            <a:avLst/>
          </a:prstGeom>
          <a:noFill/>
          <a:ln w="9525">
            <a:noFill/>
          </a:ln>
        </p:spPr>
      </p:pic>
      <p:pic>
        <p:nvPicPr>
          <p:cNvPr id="78850" name="图片 3"/>
          <p:cNvPicPr>
            <a:picLocks noChangeAspect="1"/>
          </p:cNvPicPr>
          <p:nvPr/>
        </p:nvPicPr>
        <p:blipFill>
          <a:blip r:embed="rId2"/>
          <a:stretch>
            <a:fillRect/>
          </a:stretch>
        </p:blipFill>
        <p:spPr>
          <a:xfrm>
            <a:off x="3059430" y="267335"/>
            <a:ext cx="3324225" cy="2266950"/>
          </a:xfrm>
          <a:prstGeom prst="rect">
            <a:avLst/>
          </a:prstGeom>
          <a:noFill/>
          <a:ln w="9525">
            <a:noFill/>
          </a:ln>
        </p:spPr>
      </p:pic>
      <p:pic>
        <p:nvPicPr>
          <p:cNvPr id="78853" name="图片 5"/>
          <p:cNvPicPr>
            <a:picLocks noChangeAspect="1"/>
          </p:cNvPicPr>
          <p:nvPr/>
        </p:nvPicPr>
        <p:blipFill>
          <a:blip r:embed="rId3"/>
          <a:stretch>
            <a:fillRect/>
          </a:stretch>
        </p:blipFill>
        <p:spPr>
          <a:xfrm>
            <a:off x="2994025" y="2647315"/>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372225" y="2859405"/>
            <a:ext cx="2573655" cy="1921510"/>
          </a:xfrm>
          <a:prstGeom prst="rect">
            <a:avLst/>
          </a:prstGeom>
          <a:noFill/>
          <a:ln w="9525">
            <a:noFill/>
          </a:ln>
        </p:spPr>
      </p:pic>
      <p:sp>
        <p:nvSpPr>
          <p:cNvPr id="78852" name="文本框 4"/>
          <p:cNvSpPr txBox="1"/>
          <p:nvPr/>
        </p:nvSpPr>
        <p:spPr>
          <a:xfrm>
            <a:off x="179705" y="1923415"/>
            <a:ext cx="2733675" cy="1198880"/>
          </a:xfrm>
          <a:prstGeom prst="rect">
            <a:avLst/>
          </a:prstGeom>
          <a:noFill/>
          <a:ln w="9525">
            <a:noFill/>
          </a:ln>
        </p:spPr>
        <p:txBody>
          <a:bodyPr wrap="square" anchor="t" anchorCtr="0">
            <a:spAutoFit/>
          </a:bodyPr>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纸上原型</a:t>
            </a:r>
            <a:r>
              <a:rPr lang="en-US" altLang="zh-CN" sz="2400" dirty="0">
                <a:latin typeface="Segoe UI" panose="020B0502040204020203" pitchFamily="34" charset="0"/>
                <a:ea typeface="微软雅黑" panose="020B0503020204020204" pitchFamily="34" charset="-122"/>
                <a:sym typeface="微软雅黑" panose="020B0503020204020204" pitchFamily="34" charset="-122"/>
              </a:rPr>
              <a:t>/</a:t>
            </a:r>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故事看板工具：</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BamBoo paper</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179388" y="2499043"/>
            <a:ext cx="3309937" cy="1533525"/>
          </a:xfrm>
          <a:prstGeom prst="rect">
            <a:avLst/>
          </a:prstGeom>
          <a:noFill/>
          <a:ln w="9525">
            <a:noFill/>
          </a:ln>
        </p:spPr>
      </p:pic>
      <p:sp>
        <p:nvSpPr>
          <p:cNvPr id="3" name="文本框 4"/>
          <p:cNvSpPr txBox="1"/>
          <p:nvPr/>
        </p:nvSpPr>
        <p:spPr>
          <a:xfrm>
            <a:off x="143193" y="1851343"/>
            <a:ext cx="3381375" cy="368300"/>
          </a:xfrm>
          <a:prstGeom prst="rect">
            <a:avLst/>
          </a:prstGeom>
          <a:noFill/>
          <a:ln w="9525">
            <a:noFill/>
          </a:ln>
        </p:spPr>
        <p:txBody>
          <a:bodyPr anchor="t" anchorCtr="0">
            <a:spAutoFit/>
          </a:bodyPr>
          <a:p>
            <a:pPr algn="ctr"/>
            <a:r>
              <a:rPr lang="zh-CN" altLang="en-US" dirty="0">
                <a:latin typeface="Segoe UI" panose="020B0502040204020203" pitchFamily="34" charset="0"/>
                <a:ea typeface="微软雅黑" panose="020B0503020204020204" pitchFamily="34" charset="-122"/>
                <a:sym typeface="微软雅黑" panose="020B0503020204020204" pitchFamily="34" charset="-122"/>
              </a:rPr>
              <a:t>电子原型工具：</a:t>
            </a:r>
            <a:r>
              <a:rPr lang="en-US" altLang="zh-CN" dirty="0">
                <a:latin typeface="Segoe UI" panose="020B0502040204020203" pitchFamily="34" charset="0"/>
                <a:ea typeface="微软雅黑" panose="020B0503020204020204" pitchFamily="34" charset="-122"/>
                <a:sym typeface="微软雅黑" panose="020B0503020204020204" pitchFamily="34" charset="-122"/>
              </a:rPr>
              <a:t>A</a:t>
            </a:r>
            <a:r>
              <a:rPr lang="zh-CN" altLang="en-US" dirty="0">
                <a:latin typeface="Segoe UI" panose="020B0502040204020203" pitchFamily="34" charset="0"/>
                <a:ea typeface="微软雅黑" panose="020B0503020204020204" pitchFamily="34" charset="-122"/>
                <a:sym typeface="微软雅黑" panose="020B0503020204020204" pitchFamily="34" charset="-122"/>
              </a:rPr>
              <a:t>dobe XD</a:t>
            </a:r>
            <a:endParaRPr lang="zh-CN" altLang="en-US" dirty="0">
              <a:latin typeface="Segoe UI" panose="020B0502040204020203"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563620" y="262890"/>
            <a:ext cx="3375660" cy="4617720"/>
          </a:xfrm>
          <a:prstGeom prst="rect">
            <a:avLst/>
          </a:prstGeom>
        </p:spPr>
      </p:pic>
      <p:pic>
        <p:nvPicPr>
          <p:cNvPr id="5" name="图片 4"/>
          <p:cNvPicPr>
            <a:picLocks noChangeAspect="1"/>
          </p:cNvPicPr>
          <p:nvPr/>
        </p:nvPicPr>
        <p:blipFill>
          <a:blip r:embed="rId3"/>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3060065" y="771525"/>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no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pSp>
        <p:nvGrpSpPr>
          <p:cNvPr id="12" name="组合 11"/>
          <p:cNvGrpSpPr/>
          <p:nvPr/>
        </p:nvGrpSpPr>
        <p:grpSpPr>
          <a:xfrm>
            <a:off x="7394242" y="17667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692400"/>
            <a:ext cx="2540000" cy="368300"/>
          </a:xfrm>
          <a:prstGeom prst="rect">
            <a:avLst/>
          </a:prstGeom>
          <a:noFill/>
        </p:spPr>
        <p:txBody>
          <a:bodyPr wrap="square" rtlCol="0" anchor="t">
            <a:spAutoFit/>
          </a:bodyPr>
          <a:p>
            <a:pPr algn="ctr"/>
            <a:r>
              <a:rPr lang="zh-CN" altLang="en-US"/>
              <a:t>SRA2021-G05-用例描述</a:t>
            </a:r>
            <a:endParaRPr lang="zh-CN" altLang="en-US"/>
          </a:p>
        </p:txBody>
      </p:sp>
      <p:graphicFrame>
        <p:nvGraphicFramePr>
          <p:cNvPr id="70658" name="表格 70657"/>
          <p:cNvGraphicFramePr>
            <a:graphicFrameLocks noGrp="1"/>
          </p:cNvGraphicFramePr>
          <p:nvPr>
            <p:custDataLst>
              <p:tags r:id="rId2"/>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b="1" dirty="0">
                <a:solidFill>
                  <a:srgbClr val="000000"/>
                </a:solidFill>
                <a:latin typeface="等线" panose="02010600030101010101" charset="-122"/>
                <a:ea typeface="等线" panose="02010600030101010101" charset="-122"/>
              </a:rPr>
              <a:t>1.更新处理时间：局域网数据库在网络无故障的情况下，插入一条数据和更新一条数据的数据库操作响应时间控制在0.5秒/条之内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zh-CN" altLang="zh-CN" b="1" dirty="0">
                <a:solidFill>
                  <a:srgbClr val="000000"/>
                </a:solidFill>
                <a:latin typeface="等线" panose="02010600030101010101" charset="-122"/>
                <a:ea typeface="等线" panose="02010600030101010101" charset="-122"/>
              </a:rPr>
              <a:t>3.数据的转换和传送时间：在拨号网络连接通后，交换数据以数据单元形式进行，所有数据交换过程控制在20分钟内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zh-CN" altLang="zh-CN" b="1" dirty="0">
                <a:solidFill>
                  <a:srgbClr val="000000"/>
                </a:solidFill>
                <a:latin typeface="等线" panose="02010600030101010101" charset="-122"/>
                <a:ea typeface="等线" panose="02010600030101010101" charset="-122"/>
              </a:rPr>
              <a:t>4.运行时间：程序启动和初始化时间控制在3秒之内</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zh-CN" altLang="zh-CN" b="1" dirty="0">
                <a:solidFill>
                  <a:srgbClr val="000000"/>
                </a:solidFill>
                <a:latin typeface="等线" panose="02010600030101010101" charset="-122"/>
                <a:ea typeface="等线" panose="02010600030101010101" charset="-122"/>
              </a:rPr>
              <a:t>5.用户上传下载时至少达到1M/s的速度。</a:t>
            </a:r>
            <a:endParaRPr lang="zh-CN" altLang="zh-CN" b="1" dirty="0">
              <a:solidFill>
                <a:srgbClr val="000000"/>
              </a:solidFill>
              <a:latin typeface="等线" panose="02010600030101010101" charset="-122"/>
              <a:ea typeface="等线" panose="02010600030101010101" charset="-122"/>
            </a:endParaRPr>
          </a:p>
          <a:p>
            <a:pPr indent="457200">
              <a:lnSpc>
                <a:spcPct val="140000"/>
              </a:lnSpc>
            </a:pPr>
            <a:endParaRPr lang="zh-CN" altLang="zh-CN" b="1" dirty="0">
              <a:solidFill>
                <a:srgbClr val="000000"/>
              </a:solidFill>
              <a:latin typeface="等线" panose="02010600030101010101" charset="-122"/>
              <a:ea typeface="等线" panose="02010600030101010101" charset="-122"/>
            </a:endParaRPr>
          </a:p>
          <a:p>
            <a:pPr indent="457200">
              <a:lnSpc>
                <a:spcPct val="140000"/>
              </a:lnSpc>
            </a:pPr>
            <a:r>
              <a:rPr lang="zh-CN" altLang="zh-CN" b="1" dirty="0">
                <a:solidFill>
                  <a:srgbClr val="000000"/>
                </a:solidFill>
                <a:latin typeface="等线" panose="02010600030101010101" charset="-122"/>
                <a:ea typeface="等线" panose="02010600030101010101" charset="-122"/>
              </a:rPr>
              <a:t>6.页面响应时间平均不超过1秒钟</a:t>
            </a:r>
            <a:endParaRPr lang="zh-CN" altLang="zh-CN" b="1" dirty="0">
              <a:solidFill>
                <a:srgbClr val="000000"/>
              </a:solidFill>
              <a:latin typeface="等线" panose="02010600030101010101" charset="-122"/>
              <a:ea typeface="等线" panose="02010600030101010101"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tooltip="" action="ppaction://hlinkfile"/>
          </p:cNvPr>
          <p:cNvPicPr>
            <a:picLocks noChangeAspect="1"/>
          </p:cNvPicPr>
          <p:nvPr/>
        </p:nvPicPr>
        <p:blipFill>
          <a:blip r:embed="rId2"/>
          <a:stretch>
            <a:fillRect/>
          </a:stretch>
        </p:blipFill>
        <p:spPr>
          <a:xfrm>
            <a:off x="755650" y="604520"/>
            <a:ext cx="3792220" cy="4538980"/>
          </a:xfrm>
          <a:prstGeom prst="rect">
            <a:avLst/>
          </a:prstGeom>
        </p:spPr>
      </p:pic>
      <p:sp>
        <p:nvSpPr>
          <p:cNvPr id="107521" name="文本框 4"/>
          <p:cNvSpPr txBox="1"/>
          <p:nvPr/>
        </p:nvSpPr>
        <p:spPr>
          <a:xfrm>
            <a:off x="4806950" y="915670"/>
            <a:ext cx="4337050" cy="2676525"/>
          </a:xfrm>
          <a:prstGeom prst="rect">
            <a:avLst/>
          </a:prstGeom>
          <a:noFill/>
          <a:ln w="9525">
            <a:noFill/>
          </a:ln>
        </p:spPr>
        <p:txBody>
          <a:bodyPr wrap="square" anchor="t" anchorCtr="0">
            <a:spAutoFit/>
          </a:bodyPr>
          <a:p>
            <a:pPr indent="457200">
              <a:lnSpc>
                <a:spcPct val="150000"/>
              </a:lnSpc>
            </a:pPr>
            <a:r>
              <a:rPr lang="zh-CN" altLang="en-US" sz="2400" dirty="0">
                <a:latin typeface="Segoe UI" panose="020B0502040204020203" pitchFamily="34" charset="0"/>
                <a:ea typeface="微软雅黑" panose="020B0503020204020204" pitchFamily="34" charset="-122"/>
              </a:rPr>
              <a:t>我们小组采用</a:t>
            </a:r>
            <a:r>
              <a:rPr lang="en-US" altLang="zh-CN" sz="2400" dirty="0">
                <a:latin typeface="Segoe UI" panose="020B0502040204020203" pitchFamily="34" charset="0"/>
                <a:ea typeface="微软雅黑" panose="020B0503020204020204" pitchFamily="34" charset="-122"/>
              </a:rPr>
              <a:t>质量功能开发 – QFD</a:t>
            </a:r>
            <a:r>
              <a:rPr lang="zh-CN" altLang="en-US" sz="2400" dirty="0">
                <a:latin typeface="Segoe UI" panose="020B0502040204020203" pitchFamily="34" charset="0"/>
                <a:ea typeface="微软雅黑" panose="020B0503020204020204" pitchFamily="34" charset="-122"/>
              </a:rPr>
              <a:t>的优先级打分方法，对需求的收益和损失以及成本和风险进行评估。</a:t>
            </a:r>
            <a:endParaRPr lang="en-US" altLang="zh-CN" sz="2400" dirty="0">
              <a:latin typeface="Segoe UI" panose="020B0502040204020203" pitchFamily="34" charset="0"/>
              <a:ea typeface="微软雅黑" panose="020B0503020204020204" pitchFamily="34" charset="-122"/>
            </a:endParaRPr>
          </a:p>
          <a:p>
            <a:pPr indent="457200"/>
            <a:endParaRPr lang="en-US" altLang="zh-CN" sz="2400" dirty="0">
              <a:latin typeface="Segoe UI" panose="020B0502040204020203" pitchFamily="34" charset="0"/>
              <a:ea typeface="微软雅黑" panose="020B0503020204020204" pitchFamily="34" charset="-122"/>
            </a:endParaRPr>
          </a:p>
        </p:txBody>
      </p:sp>
      <p:graphicFrame>
        <p:nvGraphicFramePr>
          <p:cNvPr id="107522" name="对象 5"/>
          <p:cNvGraphicFramePr/>
          <p:nvPr/>
        </p:nvGraphicFramePr>
        <p:xfrm>
          <a:off x="5158581" y="3738722"/>
          <a:ext cx="3373755" cy="36766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5158581" y="3738722"/>
                        <a:ext cx="3373755" cy="3676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8579" name="文本框 4"/>
          <p:cNvSpPr txBox="1"/>
          <p:nvPr/>
        </p:nvSpPr>
        <p:spPr>
          <a:xfrm>
            <a:off x="251460" y="771525"/>
            <a:ext cx="2754630" cy="1337945"/>
          </a:xfrm>
          <a:prstGeom prst="rect">
            <a:avLst/>
          </a:prstGeom>
          <a:noFill/>
          <a:ln w="9525">
            <a:noFill/>
          </a:ln>
        </p:spPr>
        <p:txBody>
          <a:bodyPr wrap="square" anchor="t" anchorCtr="0">
            <a:spAutoFit/>
          </a:bodyPr>
          <a:p>
            <a:pPr>
              <a:lnSpc>
                <a:spcPct val="150000"/>
              </a:lnSpc>
            </a:pPr>
            <a:r>
              <a:rPr lang="en-US" altLang="zh-CN" dirty="0">
                <a:latin typeface="Segoe UI" panose="020B0502040204020203" pitchFamily="34" charset="0"/>
                <a:ea typeface="微软雅黑" panose="020B0503020204020204" pitchFamily="34" charset="-122"/>
              </a:rPr>
              <a:t>SRS</a:t>
            </a:r>
            <a:r>
              <a:rPr lang="zh-CN" altLang="en-US" dirty="0">
                <a:latin typeface="Segoe UI" panose="020B0502040204020203" pitchFamily="34" charset="0"/>
                <a:ea typeface="微软雅黑" panose="020B0503020204020204" pitchFamily="34" charset="-122"/>
              </a:rPr>
              <a:t>中对全部用户需求进行了优先级排序，考虑了用户群分类。</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323850" y="963295"/>
            <a:ext cx="1493520" cy="3371215"/>
          </a:xfrm>
          <a:prstGeom prst="rect">
            <a:avLst/>
          </a:prstGeom>
          <a:noFill/>
          <a:ln w="9525">
            <a:noFill/>
          </a:ln>
        </p:spPr>
      </p:pic>
      <p:sp>
        <p:nvSpPr>
          <p:cNvPr id="114690" name="文本框 99"/>
          <p:cNvSpPr txBox="1"/>
          <p:nvPr/>
        </p:nvSpPr>
        <p:spPr>
          <a:xfrm>
            <a:off x="1979930" y="628015"/>
            <a:ext cx="2618105" cy="4088765"/>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冲突描述</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普通用户代表李以昕：购物车功能可以添加多个团购订单。</a:t>
            </a:r>
            <a:endParaRPr lang="zh-CN" altLang="zh-CN"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指导用户代表徐先生：购物车功能突兀，不太符合产品的定位，考虑去除或者换一种表达方式。</a:t>
            </a:r>
            <a:endParaRPr lang="zh-CN" altLang="zh-CN" dirty="0">
              <a:latin typeface="等线" panose="02010600030101010101" charset="-122"/>
              <a:ea typeface="等线" panose="02010600030101010101" charset="-122"/>
            </a:endParaRPr>
          </a:p>
        </p:txBody>
      </p:sp>
      <p:sp>
        <p:nvSpPr>
          <p:cNvPr id="115713" name="文本框 99"/>
          <p:cNvSpPr txBox="1"/>
          <p:nvPr/>
        </p:nvSpPr>
        <p:spPr>
          <a:xfrm>
            <a:off x="6228080" y="987425"/>
            <a:ext cx="2778125" cy="2289810"/>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需求冲突解决</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在SRA2021-G05-界面原型高保真0.0.6版本中，购物车功能改为加入团单功能，并相对弱化。</a:t>
            </a:r>
            <a:endParaRPr lang="zh-CN" altLang="zh-CN" dirty="0">
              <a:latin typeface="等线" panose="02010600030101010101" charset="-122"/>
              <a:ea typeface="等线" panose="02010600030101010101" charset="-122"/>
            </a:endParaRPr>
          </a:p>
        </p:txBody>
      </p:sp>
      <p:pic>
        <p:nvPicPr>
          <p:cNvPr id="115714" name="图片 3"/>
          <p:cNvPicPr>
            <a:picLocks noChangeAspect="1"/>
          </p:cNvPicPr>
          <p:nvPr/>
        </p:nvPicPr>
        <p:blipFill>
          <a:blip r:embed="rId2"/>
          <a:stretch>
            <a:fillRect/>
          </a:stretch>
        </p:blipFill>
        <p:spPr>
          <a:xfrm>
            <a:off x="4760595" y="915670"/>
            <a:ext cx="1510665" cy="3409950"/>
          </a:xfrm>
          <a:prstGeom prst="rect">
            <a:avLst/>
          </a:prstGeom>
          <a:noFill/>
          <a:ln w="9525">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tooltip=""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tooltip="" action="ppaction://hlinkfile"/>
          </p:cNvPr>
          <p:cNvPicPr>
            <a:picLocks noChangeAspect="1"/>
          </p:cNvPicPr>
          <p:nvPr/>
        </p:nvPicPr>
        <p:blipFill>
          <a:blip r:embed="rId2"/>
          <a:stretch>
            <a:fillRect/>
          </a:stretch>
        </p:blipFill>
        <p:spPr>
          <a:xfrm>
            <a:off x="1797050" y="627380"/>
            <a:ext cx="5549900" cy="432816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示例</a:t>
            </a:r>
            <a:endParaRPr lang="zh-CN" altLang="en-US" sz="12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388485" y="574675"/>
            <a:ext cx="4755515" cy="4088130"/>
          </a:xfrm>
          <a:prstGeom prst="rect">
            <a:avLst/>
          </a:prstGeom>
          <a:noFill/>
          <a:ln w="9525">
            <a:noFill/>
          </a:ln>
        </p:spPr>
      </p:pic>
      <p:sp>
        <p:nvSpPr>
          <p:cNvPr id="94211" name="文本框 99"/>
          <p:cNvSpPr txBox="1"/>
          <p:nvPr/>
        </p:nvSpPr>
        <p:spPr>
          <a:xfrm>
            <a:off x="251143" y="627380"/>
            <a:ext cx="4238625" cy="3692525"/>
          </a:xfrm>
          <a:prstGeom prst="rect">
            <a:avLst/>
          </a:prstGeom>
          <a:noFill/>
          <a:ln w="9525">
            <a:noFill/>
          </a:ln>
        </p:spPr>
        <p:txBody>
          <a:bodyPr anchor="t" anchorCtr="0">
            <a:spAutoFit/>
          </a:bodyPr>
          <a:p>
            <a:pPr>
              <a:lnSpc>
                <a:spcPct val="150000"/>
              </a:lnSpc>
            </a:pPr>
            <a:r>
              <a:rPr lang="zh-CN" altLang="zh-CN" sz="1600" b="1" dirty="0">
                <a:latin typeface="Segoe UI" panose="020B0502040204020203" pitchFamily="34" charset="0"/>
                <a:ea typeface="宋体" panose="02010600030101010101" pitchFamily="2" charset="-122"/>
              </a:rPr>
              <a:t>时序图</a:t>
            </a:r>
            <a:endParaRPr lang="zh-CN" altLang="zh-CN" sz="1600" b="1" dirty="0">
              <a:latin typeface="Segoe UI" panose="020B0502040204020203" pitchFamily="34" charset="0"/>
              <a:ea typeface="宋体" panose="02010600030101010101" pitchFamily="2" charset="-122"/>
            </a:endParaRPr>
          </a:p>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611505" y="868680"/>
            <a:ext cx="2697480" cy="3406775"/>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界面原型</a:t>
            </a:r>
            <a:endParaRPr lang="zh-CN" altLang="en-US" sz="1200" dirty="0" smtClean="0">
              <a:solidFill>
                <a:schemeClr val="accent1"/>
              </a:solidFill>
              <a:sym typeface="+mn-ea"/>
            </a:endParaRPr>
          </a:p>
        </p:txBody>
      </p:sp>
      <p:pic>
        <p:nvPicPr>
          <p:cNvPr id="97283" name="图片 102"/>
          <p:cNvPicPr/>
          <p:nvPr/>
        </p:nvPicPr>
        <p:blipFill>
          <a:blip r:embed="rId1"/>
          <a:stretch>
            <a:fillRect/>
          </a:stretch>
        </p:blipFill>
        <p:spPr>
          <a:xfrm>
            <a:off x="1835785" y="699135"/>
            <a:ext cx="1945640" cy="4020820"/>
          </a:xfrm>
          <a:prstGeom prst="rect">
            <a:avLst/>
          </a:prstGeom>
          <a:noFill/>
          <a:ln w="9525">
            <a:noFill/>
          </a:ln>
        </p:spPr>
      </p:pic>
      <p:pic>
        <p:nvPicPr>
          <p:cNvPr id="97284" name="图片 103"/>
          <p:cNvPicPr/>
          <p:nvPr/>
        </p:nvPicPr>
        <p:blipFill>
          <a:blip r:embed="rId2"/>
          <a:stretch>
            <a:fillRect/>
          </a:stretch>
        </p:blipFill>
        <p:spPr>
          <a:xfrm>
            <a:off x="4037965" y="699135"/>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tooltip=""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tooltip=""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graphicFrame>
        <p:nvGraphicFramePr>
          <p:cNvPr id="2" name="表格 1"/>
          <p:cNvGraphicFramePr/>
          <p:nvPr>
            <p:custDataLst>
              <p:tags r:id="rId1"/>
            </p:custDataLst>
          </p:nvPr>
        </p:nvGraphicFramePr>
        <p:xfrm>
          <a:off x="2288540" y="69850"/>
          <a:ext cx="6715125" cy="4960620"/>
        </p:xfrm>
        <a:graphic>
          <a:graphicData uri="http://schemas.openxmlformats.org/drawingml/2006/table">
            <a:tbl>
              <a:tblPr firstRow="1" bandRow="1">
                <a:tableStyleId>{5940675A-B579-460E-94D1-54222C63F5DA}</a:tableStyleId>
              </a:tblPr>
              <a:tblGrid>
                <a:gridCol w="918845"/>
                <a:gridCol w="1189355"/>
                <a:gridCol w="1398270"/>
                <a:gridCol w="1199515"/>
                <a:gridCol w="1155700"/>
                <a:gridCol w="853440"/>
              </a:tblGrid>
              <a:tr h="54864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项目/软件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基于社区化网络的视频动态团购APP</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程序版本</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V1.0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859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功能模块名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社区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编制人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章拾瑜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859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TEST-US-2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编制时间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2021/05/12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859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相关的用例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社区定位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功能特性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进入APP首页展示社区用户定位功能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测试目的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测试是否能正常使用与修改定位功能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预置条件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用户已登录成功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特殊规程说明</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数据库访问权限</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测试方法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buNone/>
                      </a:pPr>
                      <a:r>
                        <a:rPr lang="en-US" sz="1200" b="0">
                          <a:solidFill>
                            <a:srgbClr val="FF0000"/>
                          </a:solidFill>
                          <a:latin typeface="宋体" panose="02010600030101010101" pitchFamily="2" charset="-122"/>
                          <a:ea typeface="宋体" panose="02010600030101010101" pitchFamily="2" charset="-122"/>
                          <a:cs typeface="宋体" panose="02010600030101010101" pitchFamily="2" charset="-122"/>
                        </a:rPr>
                        <a:t>黑盒测试、等价类划分法、边界值</a:t>
                      </a:r>
                      <a:endParaRPr lang="en-US" altLang="en-US" sz="12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操作步骤</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期望结果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实际结果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测试状态（P/F）</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页面跳转至社区页</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点击右上角位置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跳转至位置选择页</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显示所在定位社区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GPS定位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显示所在定位社区的地图信息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手动调整社区定位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改变社区地图的显示方位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调整完毕点击确定</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定位信息成功调整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859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测试人员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开发人员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项目负责人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6" marR="6858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69287" y="147911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tooltip="" action="ppaction://hlinkfile"/>
          </p:cNvPr>
          <p:cNvSpPr txBox="1"/>
          <p:nvPr/>
        </p:nvSpPr>
        <p:spPr>
          <a:xfrm>
            <a:off x="-97790" y="2404745"/>
            <a:ext cx="2470150" cy="368300"/>
          </a:xfrm>
          <a:prstGeom prst="rect">
            <a:avLst/>
          </a:prstGeom>
          <a:noFill/>
        </p:spPr>
        <p:txBody>
          <a:bodyPr wrap="square" rtlCol="0" anchor="t">
            <a:spAutoFit/>
          </a:bodyPr>
          <a:p>
            <a:pPr algn="ctr"/>
            <a:r>
              <a:rPr lang="zh-CN" altLang="en-US"/>
              <a:t>SRA2021-G05-测试用例</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tooltip=""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组织及人选</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115695" y="699135"/>
          <a:ext cx="7322820" cy="4114165"/>
        </p:xfrm>
        <a:graphic>
          <a:graphicData uri="http://schemas.openxmlformats.org/drawingml/2006/table">
            <a:tbl>
              <a:tblPr firstRow="1" bandRow="1">
                <a:tableStyleId>{5940675A-B579-460E-94D1-54222C63F5DA}</a:tableStyleId>
              </a:tblPr>
              <a:tblGrid>
                <a:gridCol w="1099185"/>
                <a:gridCol w="1523365"/>
                <a:gridCol w="1777365"/>
                <a:gridCol w="2922905"/>
              </a:tblGrid>
              <a:tr h="152400">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386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31801306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2258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评估者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陈正祎</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受CCB主席要求负责完成变更影响分析</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微信：czy_qifei</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邮箱：31801342@stu.zucc.edu.cn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修改者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针对批准的变更需求，负责完成产品修改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请求接受者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朱涵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最初接收到变更申请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微信：cmzh_11280047</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验证变更是否已经正确实现</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2" name="图片 1"/>
          <p:cNvPicPr>
            <a:picLocks noChangeAspect="1"/>
          </p:cNvPicPr>
          <p:nvPr/>
        </p:nvPicPr>
        <p:blipFill>
          <a:blip r:embed="rId1"/>
          <a:stretch>
            <a:fillRect/>
          </a:stretch>
        </p:blipFill>
        <p:spPr>
          <a:xfrm>
            <a:off x="755650" y="691515"/>
            <a:ext cx="3749675" cy="4269105"/>
          </a:xfrm>
          <a:prstGeom prst="rect">
            <a:avLst/>
          </a:prstGeom>
        </p:spPr>
      </p:pic>
      <p:pic>
        <p:nvPicPr>
          <p:cNvPr id="6" name="图片 5"/>
          <p:cNvPicPr>
            <a:picLocks noChangeAspect="1"/>
          </p:cNvPicPr>
          <p:nvPr/>
        </p:nvPicPr>
        <p:blipFill>
          <a:blip r:embed="rId2"/>
          <a:stretch>
            <a:fillRect/>
          </a:stretch>
        </p:blipFill>
        <p:spPr>
          <a:xfrm>
            <a:off x="5076190" y="691515"/>
            <a:ext cx="3082925" cy="42856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后续计划安排</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404745" y="1203325"/>
            <a:ext cx="4333875" cy="271462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移动课堂助理需求</a:t>
            </a:r>
            <a:endParaRPr lang="zh-CN"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3" name="图片 2"/>
          <p:cNvPicPr>
            <a:picLocks noChangeAspect="1"/>
          </p:cNvPicPr>
          <p:nvPr/>
        </p:nvPicPr>
        <p:blipFill>
          <a:blip r:embed="rId1"/>
          <a:stretch>
            <a:fillRect/>
          </a:stretch>
        </p:blipFill>
        <p:spPr>
          <a:xfrm>
            <a:off x="1115695" y="628015"/>
            <a:ext cx="3133725" cy="4269105"/>
          </a:xfrm>
          <a:prstGeom prst="rect">
            <a:avLst/>
          </a:prstGeom>
        </p:spPr>
      </p:pic>
      <p:pic>
        <p:nvPicPr>
          <p:cNvPr id="4" name="图片 3"/>
          <p:cNvPicPr>
            <a:picLocks noChangeAspect="1"/>
          </p:cNvPicPr>
          <p:nvPr/>
        </p:nvPicPr>
        <p:blipFill>
          <a:blip r:embed="rId2"/>
          <a:stretch>
            <a:fillRect/>
          </a:stretch>
        </p:blipFill>
        <p:spPr>
          <a:xfrm>
            <a:off x="4644390" y="608965"/>
            <a:ext cx="3220085" cy="428815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07315" y="627380"/>
            <a:ext cx="8982075"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4</a:t>
            </a:r>
            <a:r>
              <a:rPr lang="zh-CN" altLang="zh-CN" sz="1400" dirty="0">
                <a:latin typeface="等线" panose="02010600030101010101" charset="-122"/>
                <a:ea typeface="等线" panose="02010600030101010101" charset="-122"/>
                <a:sym typeface="微软雅黑" panose="020B0503020204020204" pitchFamily="34" charset="-122"/>
              </a:rPr>
              <a:t>]SRA2021-G05-测试用例</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5</a:t>
            </a:r>
            <a:r>
              <a:rPr lang="zh-CN" altLang="zh-CN" sz="1400" dirty="0">
                <a:latin typeface="等线" panose="02010600030101010101" charset="-122"/>
                <a:ea typeface="等线" panose="02010600030101010101" charset="-122"/>
                <a:sym typeface="微软雅黑" panose="020B0503020204020204" pitchFamily="34" charset="-122"/>
              </a:rPr>
              <a:t>]SRA2021-G05-需求优先级</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6</a:t>
            </a:r>
            <a:r>
              <a:rPr lang="zh-CN" altLang="zh-CN" sz="1400" dirty="0">
                <a:latin typeface="等线" panose="02010600030101010101" charset="-122"/>
                <a:ea typeface="等线" panose="02010600030101010101" charset="-122"/>
                <a:sym typeface="微软雅黑" panose="020B0503020204020204" pitchFamily="34" charset="-122"/>
              </a:rPr>
              <a:t>]SRA2021-G05-需求冲突</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[7]SRA2021-G05-数据字典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[9]SRA2021-G05-用例描述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[11]SRA2021-G05-用户手册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400" dirty="0">
              <a:latin typeface="等线" panose="02010600030101010101" charset="-122"/>
              <a:ea typeface="等线" panose="02010600030101010101" charset="-122"/>
              <a:sym typeface="微软雅黑" panose="020B0503020204020204" pitchFamily="34" charset="-122"/>
            </a:endParaRPr>
          </a:p>
          <a:p>
            <a:pPr indent="0"/>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绩效评定</a:t>
            </a:r>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325370" cy="645160"/>
          </a:xfrm>
          <a:prstGeom prst="rect">
            <a:avLst/>
          </a:prstGeom>
        </p:spPr>
        <p:txBody>
          <a:bodyPr wrap="none">
            <a:spAutoFit/>
          </a:bodyPr>
          <a:lstStyle/>
          <a:p>
            <a:r>
              <a:rPr lang="zh-CN" sz="3600" b="1" dirty="0" smtClean="0">
                <a:ln w="6350">
                  <a:noFill/>
                </a:ln>
                <a:solidFill>
                  <a:schemeClr val="accent1"/>
                </a:solidFill>
                <a:latin typeface="微软雅黑" panose="020B0503020204020204" pitchFamily="34" charset="-122"/>
                <a:ea typeface="微软雅黑" panose="020B0503020204020204" pitchFamily="34" charset="-122"/>
              </a:rPr>
              <a:t>感谢</a:t>
            </a: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555750" y="699770"/>
            <a:ext cx="6033135" cy="409003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2.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3.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4.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5.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6.xml><?xml version="1.0" encoding="utf-8"?>
<p:tagLst xmlns:p="http://schemas.openxmlformats.org/presentationml/2006/main">
  <p:tag name="TABLE_ENDDRAG_ORIGIN_RECT" val="403*87"/>
  <p:tag name="TABLE_ENDDRAG_RECT" val="110*49*403*87"/>
</p:tagLst>
</file>

<file path=ppt/tags/tag7.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8.xml><?xml version="1.0" encoding="utf-8"?>
<p:tagLst xmlns:p="http://schemas.openxmlformats.org/presentationml/2006/main">
  <p:tag name="KSO_WM_UNIT_TABLE_BEAUTIFY" val="smartTable{b7e1e4ff-76f8-4cd8-b3de-6ff2e6420416}"/>
  <p:tag name="TABLE_ENDDRAG_ORIGIN_RECT" val="550*358"/>
  <p:tag name="TABLE_ENDDRAG_RECT" val="144*9*550*358"/>
</p:tagLst>
</file>

<file path=ppt/tags/tag9.xml><?xml version="1.0" encoding="utf-8"?>
<p:tagLst xmlns:p="http://schemas.openxmlformats.org/presentationml/2006/main">
  <p:tag name="KSO_WM_UNIT_TABLE_BEAUTIFY" val="smartTable{df6123ee-931a-4103-bfd9-415c21a63827}"/>
  <p:tag name="TABLE_ENDDRAG_ORIGIN_RECT" val="576*321"/>
  <p:tag name="TABLE_ENDDRAG_RECT" val="105*72*576*321"/>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7627</Words>
  <Application>WPS 演示</Application>
  <PresentationFormat>全屏显示(16:9)</PresentationFormat>
  <Paragraphs>1300</Paragraphs>
  <Slides>64</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77" baseType="lpstr">
      <vt:lpstr>Arial</vt:lpstr>
      <vt:lpstr>宋体</vt:lpstr>
      <vt:lpstr>Wingdings</vt:lpstr>
      <vt:lpstr>微软雅黑</vt:lpstr>
      <vt:lpstr>等线</vt:lpstr>
      <vt:lpstr>Calibri</vt:lpstr>
      <vt:lpstr>Arial Unicode MS</vt:lpstr>
      <vt:lpstr>Impact</vt:lpstr>
      <vt:lpstr>Segoe UI</vt:lpstr>
      <vt:lpstr>Times New Roman</vt:lpstr>
      <vt:lpstr>黑体</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452</cp:revision>
  <dcterms:created xsi:type="dcterms:W3CDTF">2016-05-13T05:34:00Z</dcterms:created>
  <dcterms:modified xsi:type="dcterms:W3CDTF">2021-06-27T14:01:32Z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